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2" roundtripDataSignature="AMtx7mjN+LEdxosUlXOuBmMKyLWCepemq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DA06D32-15AB-4D53-A4D3-A452B614C445}">
  <a:tblStyle styleId="{0DA06D32-15AB-4D53-A4D3-A452B614C445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customschemas.google.com/relationships/presentationmetadata" Target="metadata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2b0fe09a6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g32b0fe09a62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3" name="Google Shape;93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2b0fe09a62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8" name="Google Shape;98;g32b0fe09a62_0_3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2b0fe09a62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3" name="Google Shape;103;g32b0fe09a62_0_3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2b0fe09a62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8" name="Google Shape;108;g32b0fe09a62_0_4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32b0fe09a62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3" name="Google Shape;113;g32b0fe09a62_0_4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EE599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1.png"/><Relationship Id="rId5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0E0E3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32b0fe09a62_0_0"/>
          <p:cNvSpPr txBox="1"/>
          <p:nvPr>
            <p:ph idx="1" type="subTitle"/>
          </p:nvPr>
        </p:nvSpPr>
        <p:spPr>
          <a:xfrm>
            <a:off x="242855" y="974786"/>
            <a:ext cx="8285700" cy="538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 b="1" sz="1800">
              <a:solidFill>
                <a:srgbClr val="7F6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F6000"/>
              </a:buClr>
              <a:buSzPts val="2800"/>
              <a:buNone/>
            </a:pPr>
            <a:r>
              <a:rPr lang="en-GB" sz="2800">
                <a:solidFill>
                  <a:srgbClr val="7F6000"/>
                </a:solidFill>
              </a:rPr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1800"/>
              <a:buNone/>
            </a:pPr>
            <a:r>
              <a:rPr b="1" lang="en-GB" sz="1800">
                <a:solidFill>
                  <a:srgbClr val="0070C0"/>
                </a:solidFill>
              </a:rPr>
              <a:t> </a:t>
            </a:r>
            <a:r>
              <a:rPr lang="en-GB" sz="2800"/>
              <a:t> 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b="1" sz="1600">
              <a:solidFill>
                <a:srgbClr val="0070C0"/>
              </a:solidFill>
            </a:endParaRPr>
          </a:p>
        </p:txBody>
      </p:sp>
      <p:sp>
        <p:nvSpPr>
          <p:cNvPr id="85" name="Google Shape;85;g32b0fe09a62_0_0"/>
          <p:cNvSpPr/>
          <p:nvPr/>
        </p:nvSpPr>
        <p:spPr>
          <a:xfrm>
            <a:off x="2807269" y="301965"/>
            <a:ext cx="7019161" cy="431018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1" i="0">
                <a:ln cap="flat" cmpd="sng" w="17775">
                  <a:solidFill>
                    <a:srgbClr val="000000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EAD1DC"/>
                </a:solidFill>
                <a:latin typeface="Arial"/>
              </a:rPr>
              <a:t>Art: Drawing: Flowers Composition</a:t>
            </a:r>
          </a:p>
        </p:txBody>
      </p:sp>
      <p:graphicFrame>
        <p:nvGraphicFramePr>
          <p:cNvPr id="86" name="Google Shape;86;g32b0fe09a62_0_0"/>
          <p:cNvGraphicFramePr/>
          <p:nvPr/>
        </p:nvGraphicFramePr>
        <p:xfrm>
          <a:off x="242850" y="885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{0DA06D32-15AB-4D53-A4D3-A452B614C445}</a:tableStyleId>
              </a:tblPr>
              <a:tblGrid>
                <a:gridCol w="1870025"/>
                <a:gridCol w="6228275"/>
              </a:tblGrid>
              <a:tr h="501375"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u="none" cap="none" strike="noStrike">
                          <a:solidFill>
                            <a:schemeClr val="dk1"/>
                          </a:solidFill>
                          <a:latin typeface="Avenir"/>
                          <a:ea typeface="Avenir"/>
                          <a:cs typeface="Avenir"/>
                          <a:sym typeface="Avenir"/>
                        </a:rPr>
                        <a:t>Key Vocabulary:</a:t>
                      </a:r>
                      <a:endParaRPr sz="1500" u="none" cap="none" strike="noStrike">
                        <a:solidFill>
                          <a:schemeClr val="dk1"/>
                        </a:solidFill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 hMerge="1"/>
              </a:tr>
              <a:tr h="3737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Proportion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The relationship between sizes of different parts of a composition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  <a:tr h="4649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Natural Materials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Materials that occur in nature, such as berries, leaves and spices.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  <a:tr h="4102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Enlarge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To make something bigger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  <a:tr h="3919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Positive Space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The main focus of a piece of art, also known as the subject.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  <a:tr h="683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Negative Space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The space around the main focus of a piece of art, also known as the background.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7" name="Google Shape;87;g32b0fe09a62_0_0"/>
          <p:cNvGraphicFramePr/>
          <p:nvPr/>
        </p:nvGraphicFramePr>
        <p:xfrm>
          <a:off x="133425" y="40396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{0DA06D32-15AB-4D53-A4D3-A452B614C445}</a:tableStyleId>
              </a:tblPr>
              <a:tblGrid>
                <a:gridCol w="10287000"/>
              </a:tblGrid>
              <a:tr h="381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u="none" cap="none" strike="noStrike">
                          <a:latin typeface="Avenir"/>
                          <a:ea typeface="Avenir"/>
                          <a:cs typeface="Avenir"/>
                          <a:sym typeface="Avenir"/>
                        </a:rPr>
                        <a:t>Sticky Knowledge Facts:</a:t>
                      </a:r>
                      <a:endParaRPr sz="1500" u="none" cap="none" strike="noStrike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  <a:tr h="2096775">
                <a:tc>
                  <a:txBody>
                    <a:bodyPr/>
                    <a:lstStyle/>
                    <a:p>
                      <a:pPr indent="-32385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venir"/>
                        <a:buChar char="●"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When sketching, we should lightly map out the sketch to get the correct proportions, before adding a darker outline, then finally adding detail.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  <a:p>
                      <a:pPr indent="-32385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500"/>
                        <a:buFont typeface="Avenir"/>
                        <a:buChar char="●"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When enlarging drawings, you should start with the 2D shapes to check the relative size of each part of their animal. 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  <a:p>
                      <a:pPr indent="-32385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500"/>
                        <a:buFont typeface="Avenir"/>
                        <a:buChar char="●"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In the past, people used natural materials such as leaves, berries and spices, to create different paint colours. 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  <a:p>
                      <a:pPr indent="-32385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500"/>
                        <a:buFont typeface="Avenir"/>
                        <a:buChar char="●"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Different textures and effects  can be created by using different parts of the brush, or by using different sized brushes.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  <a:p>
                      <a:pPr indent="-32385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500"/>
                        <a:buFont typeface="Avenir"/>
                        <a:buChar char="●"/>
                      </a:pPr>
                      <a:r>
                        <a:rPr lang="en-GB" sz="1500">
                          <a:latin typeface="Avenir"/>
                          <a:ea typeface="Avenir"/>
                          <a:cs typeface="Avenir"/>
                          <a:sym typeface="Avenir"/>
                        </a:rPr>
                        <a:t>Positive space in art is the main subject of interest, while negative space is the background or empty space around this. </a:t>
                      </a:r>
                      <a:endParaRPr sz="1500">
                        <a:latin typeface="Avenir"/>
                        <a:ea typeface="Avenir"/>
                        <a:cs typeface="Avenir"/>
                        <a:sym typeface="Avenir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</a:tr>
            </a:tbl>
          </a:graphicData>
        </a:graphic>
      </p:graphicFrame>
      <p:pic>
        <p:nvPicPr>
          <p:cNvPr id="88" name="Google Shape;88;g32b0fe09a62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625700" y="732975"/>
            <a:ext cx="2302524" cy="1378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g32b0fe09a62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541650" y="4273201"/>
            <a:ext cx="1540925" cy="100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g32b0fe09a62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647784" y="2386335"/>
            <a:ext cx="2550865" cy="1378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4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0E0E3"/>
        </a:soli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 txBox="1"/>
          <p:nvPr>
            <p:ph idx="1" type="subTitle"/>
          </p:nvPr>
        </p:nvSpPr>
        <p:spPr>
          <a:xfrm>
            <a:off x="1746300" y="1768354"/>
            <a:ext cx="8699400" cy="332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sz="4000">
                <a:latin typeface="Avenir"/>
                <a:ea typeface="Avenir"/>
                <a:cs typeface="Avenir"/>
                <a:sym typeface="Avenir"/>
              </a:rPr>
              <a:t>When sketching, we should lightly map out the sketch to get the correct proportions, before adding a darker outline, then finally adding detail.</a:t>
            </a:r>
            <a:endParaRPr sz="4000"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 b="1" sz="1800">
              <a:solidFill>
                <a:srgbClr val="7F6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F6000"/>
              </a:buClr>
              <a:buSzPts val="2800"/>
              <a:buNone/>
            </a:pPr>
            <a:r>
              <a:rPr lang="en-GB" sz="2800">
                <a:solidFill>
                  <a:srgbClr val="7F6000"/>
                </a:solidFill>
              </a:rPr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1800"/>
              <a:buNone/>
            </a:pPr>
            <a:r>
              <a:rPr b="1" lang="en-GB" sz="1800">
                <a:solidFill>
                  <a:srgbClr val="0070C0"/>
                </a:solidFill>
              </a:rPr>
              <a:t> </a:t>
            </a:r>
            <a:r>
              <a:rPr lang="en-GB" sz="2800"/>
              <a:t> 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b="1" sz="160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5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0E0E3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2b0fe09a62_0_34"/>
          <p:cNvSpPr txBox="1"/>
          <p:nvPr>
            <p:ph idx="1" type="subTitle"/>
          </p:nvPr>
        </p:nvSpPr>
        <p:spPr>
          <a:xfrm>
            <a:off x="642750" y="1348800"/>
            <a:ext cx="10906500" cy="41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sz="4800">
                <a:latin typeface="Avenir"/>
                <a:ea typeface="Avenir"/>
                <a:cs typeface="Avenir"/>
                <a:sym typeface="Avenir"/>
              </a:rPr>
              <a:t>When enlarging drawings, you start with the 2D shapes to check the relative size of each part of their animal. </a:t>
            </a:r>
            <a:endParaRPr sz="4800"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 b="1" sz="1800">
              <a:solidFill>
                <a:srgbClr val="7F6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F6000"/>
              </a:buClr>
              <a:buSzPts val="2800"/>
              <a:buNone/>
            </a:pPr>
            <a:r>
              <a:rPr lang="en-GB" sz="2800">
                <a:solidFill>
                  <a:srgbClr val="7F6000"/>
                </a:solidFill>
              </a:rPr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1800"/>
              <a:buNone/>
            </a:pPr>
            <a:r>
              <a:rPr b="1" lang="en-GB" sz="1800">
                <a:solidFill>
                  <a:srgbClr val="0070C0"/>
                </a:solidFill>
              </a:rPr>
              <a:t> </a:t>
            </a:r>
            <a:r>
              <a:rPr lang="en-GB" sz="2800"/>
              <a:t> 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b="1" sz="160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0E0E3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2b0fe09a62_0_38"/>
          <p:cNvSpPr txBox="1"/>
          <p:nvPr>
            <p:ph idx="1" type="subTitle"/>
          </p:nvPr>
        </p:nvSpPr>
        <p:spPr>
          <a:xfrm>
            <a:off x="1563900" y="1303200"/>
            <a:ext cx="8881800" cy="4251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sz="6000">
                <a:latin typeface="Avenir"/>
                <a:ea typeface="Avenir"/>
                <a:cs typeface="Avenir"/>
                <a:sym typeface="Avenir"/>
              </a:rPr>
              <a:t>In the past, people used natural materials such as leaves, berries and spices, to create different paint colours. </a:t>
            </a:r>
            <a:endParaRPr sz="6000"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F6000"/>
              </a:buClr>
              <a:buSzPts val="2800"/>
              <a:buNone/>
            </a:pPr>
            <a:r>
              <a:rPr lang="en-GB" sz="2800">
                <a:solidFill>
                  <a:srgbClr val="7F6000"/>
                </a:solidFill>
              </a:rPr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1800"/>
              <a:buNone/>
            </a:pPr>
            <a:r>
              <a:rPr b="1" lang="en-GB" sz="1800">
                <a:solidFill>
                  <a:srgbClr val="0070C0"/>
                </a:solidFill>
              </a:rPr>
              <a:t> </a:t>
            </a:r>
            <a:r>
              <a:rPr lang="en-GB" sz="2800"/>
              <a:t> 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b="1" sz="160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0E0E3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2b0fe09a62_0_42"/>
          <p:cNvSpPr txBox="1"/>
          <p:nvPr>
            <p:ph idx="1" type="subTitle"/>
          </p:nvPr>
        </p:nvSpPr>
        <p:spPr>
          <a:xfrm>
            <a:off x="597150" y="1854900"/>
            <a:ext cx="10997700" cy="314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sz="4800">
                <a:latin typeface="Avenir"/>
                <a:ea typeface="Avenir"/>
                <a:cs typeface="Avenir"/>
                <a:sym typeface="Avenir"/>
              </a:rPr>
              <a:t>Different textures and effects  can be created by using different parts of the brush, or by using different sized brushes.</a:t>
            </a:r>
            <a:endParaRPr b="1" sz="4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 b="1" sz="1800">
              <a:solidFill>
                <a:srgbClr val="7F6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F6000"/>
              </a:buClr>
              <a:buSzPts val="2800"/>
              <a:buNone/>
            </a:pPr>
            <a:r>
              <a:rPr lang="en-GB" sz="2800">
                <a:solidFill>
                  <a:srgbClr val="7F6000"/>
                </a:solidFill>
              </a:rPr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1800"/>
              <a:buNone/>
            </a:pPr>
            <a:r>
              <a:rPr b="1" lang="en-GB" sz="1800">
                <a:solidFill>
                  <a:srgbClr val="0070C0"/>
                </a:solidFill>
              </a:rPr>
              <a:t> </a:t>
            </a:r>
            <a:r>
              <a:rPr lang="en-GB" sz="2800"/>
              <a:t> 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b="1" sz="160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0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0E0E3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2b0fe09a62_0_46"/>
          <p:cNvSpPr txBox="1"/>
          <p:nvPr>
            <p:ph idx="1" type="subTitle"/>
          </p:nvPr>
        </p:nvSpPr>
        <p:spPr>
          <a:xfrm>
            <a:off x="314475" y="1668900"/>
            <a:ext cx="11709000" cy="352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sz="6000">
                <a:latin typeface="Avenir"/>
                <a:ea typeface="Avenir"/>
                <a:cs typeface="Avenir"/>
                <a:sym typeface="Avenir"/>
              </a:rPr>
              <a:t>Positive space in art is the main subject of interest, while negative space is the background or empty space around this. </a:t>
            </a:r>
            <a:r>
              <a:rPr lang="en-GB" sz="6000">
                <a:latin typeface="Avenir"/>
                <a:ea typeface="Avenir"/>
                <a:cs typeface="Avenir"/>
                <a:sym typeface="Avenir"/>
              </a:rPr>
              <a:t> </a:t>
            </a:r>
            <a:endParaRPr b="1" sz="6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 b="1" sz="1800">
              <a:solidFill>
                <a:srgbClr val="7F6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F6000"/>
              </a:buClr>
              <a:buSzPts val="2800"/>
              <a:buNone/>
            </a:pPr>
            <a:r>
              <a:rPr lang="en-GB" sz="2800">
                <a:solidFill>
                  <a:srgbClr val="7F6000"/>
                </a:solidFill>
              </a:rPr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800"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1800"/>
              <a:buNone/>
            </a:pPr>
            <a:r>
              <a:rPr b="1" lang="en-GB" sz="1800">
                <a:solidFill>
                  <a:srgbClr val="0070C0"/>
                </a:solidFill>
              </a:rPr>
              <a:t> </a:t>
            </a:r>
            <a:r>
              <a:rPr lang="en-GB" sz="2800"/>
              <a:t> 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b="1" sz="160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2021-12-03T09:20:17Z</dcterms:created>
  <dc:creator>Louise Brandrick</dc:creator>
</cp:coreProperties>
</file>